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8"/>
  </p:notesMasterIdLst>
  <p:sldIdLst>
    <p:sldId id="257" r:id="rId2"/>
    <p:sldId id="261" r:id="rId3"/>
    <p:sldId id="267" r:id="rId4"/>
    <p:sldId id="263" r:id="rId5"/>
    <p:sldId id="300" r:id="rId6"/>
    <p:sldId id="264" r:id="rId7"/>
    <p:sldId id="301" r:id="rId8"/>
    <p:sldId id="265" r:id="rId9"/>
    <p:sldId id="302" r:id="rId10"/>
    <p:sldId id="266" r:id="rId11"/>
    <p:sldId id="299" r:id="rId12"/>
    <p:sldId id="268" r:id="rId13"/>
    <p:sldId id="303" r:id="rId14"/>
    <p:sldId id="269" r:id="rId15"/>
    <p:sldId id="304" r:id="rId16"/>
    <p:sldId id="278" r:id="rId17"/>
  </p:sldIdLst>
  <p:sldSz cx="24384000" cy="13716000"/>
  <p:notesSz cx="6858000" cy="9144000"/>
  <p:embeddedFontLs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Google Sans" panose="020B0604020202020204" charset="0"/>
      <p:regular r:id="rId23"/>
      <p:bold r:id="rId24"/>
      <p:italic r:id="rId25"/>
      <p:boldItalic r:id="rId26"/>
    </p:embeddedFont>
    <p:embeddedFont>
      <p:font typeface="Helvetica Neue" panose="020B0604020202020204" charset="0"/>
      <p:regular r:id="rId27"/>
      <p:bold r:id="rId28"/>
      <p:italic r:id="rId29"/>
      <p:boldItalic r:id="rId30"/>
    </p:embeddedFont>
    <p:embeddedFont>
      <p:font typeface="Open Sans Light" panose="020B0306030504020204" pitchFamily="34" charset="0"/>
      <p:regular r:id="rId31"/>
      <p:bold r:id="rId32"/>
      <p:italic r:id="rId33"/>
      <p:boldItalic r:id="rId34"/>
    </p:embeddedFont>
    <p:embeddedFont>
      <p:font typeface="Roboto Mono" panose="00000009000000000000" pitchFamily="49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presProps" Target="pres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5bc445820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25bc44582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d4ac5bf46_0_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gbd4ac5bf46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5d6d87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5d6d87af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18545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d4ac5bf46_0_4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bd4ac5bf4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5d6d87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5d6d87af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47097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bd4ac5bf46_0_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bd4ac5bf46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5d6d87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5d6d87af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56570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bd4ac5bf46_0_9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bd4ac5bf46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2e4655570_1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42e4655570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5d6d87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5d6d87af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d4ac5bf46_0_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bd4ac5bf4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5d6d87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5d6d87af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9630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bd4ac5bf46_0_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bd4ac5bf4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5d6d87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5d6d87af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720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2e4655570_1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42e4655570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5d6d87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5d6d87af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42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Yellow">
  <p:cSld name="Title, Subtitle, &amp; Bullets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- Green">
  <p:cSld name="Quote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4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5" name="Google Shape;105;p24"/>
          <p:cNvSpPr txBox="1">
            <a:spLocks noGrp="1"/>
          </p:cNvSpPr>
          <p:nvPr>
            <p:ph type="subTitle" idx="1"/>
          </p:nvPr>
        </p:nvSpPr>
        <p:spPr>
          <a:xfrm>
            <a:off x="5068350" y="9657450"/>
            <a:ext cx="148587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highlight>
                  <a:schemeClr val="accent1"/>
                </a:highlight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Blue">
  <p:cSld name="Title, Subtitle, &amp; Bullets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1A73E8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Green">
  <p:cSld name="Title, Subtitle, &amp; Bullets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Red">
  <p:cSld name="Title, Subtitle, &amp; Bullets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de">
  <p:cSld name="Quot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Blue">
  <p:cSld name="Title, Subtitle, &amp; Bullets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2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Green">
  <p:cSld name="Title, Subtitle, &amp; Bullets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Red">
  <p:cSld name="Title, Subtitle, &amp; Bullets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Yellow">
  <p:cSld name="Title, Subtitle, &amp; Bullets_1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Google Sans"/>
              <a:buNone/>
              <a:defRPr sz="75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algn="r" rtl="0">
              <a:buNone/>
              <a:defRPr sz="2700">
                <a:solidFill>
                  <a:schemeClr val="dk2"/>
                </a:solidFill>
              </a:defRPr>
            </a:lvl1pPr>
            <a:lvl2pPr lvl="1" algn="r" rtl="0">
              <a:buNone/>
              <a:defRPr sz="2700">
                <a:solidFill>
                  <a:schemeClr val="dk2"/>
                </a:solidFill>
              </a:defRPr>
            </a:lvl2pPr>
            <a:lvl3pPr lvl="2" algn="r" rtl="0">
              <a:buNone/>
              <a:defRPr sz="2700">
                <a:solidFill>
                  <a:schemeClr val="dk2"/>
                </a:solidFill>
              </a:defRPr>
            </a:lvl3pPr>
            <a:lvl4pPr lvl="3" algn="r" rtl="0">
              <a:buNone/>
              <a:defRPr sz="2700">
                <a:solidFill>
                  <a:schemeClr val="dk2"/>
                </a:solidFill>
              </a:defRPr>
            </a:lvl4pPr>
            <a:lvl5pPr lvl="4" algn="r" rtl="0">
              <a:buNone/>
              <a:defRPr sz="2700">
                <a:solidFill>
                  <a:schemeClr val="dk2"/>
                </a:solidFill>
              </a:defRPr>
            </a:lvl5pPr>
            <a:lvl6pPr lvl="5" algn="r" rtl="0">
              <a:buNone/>
              <a:defRPr sz="2700">
                <a:solidFill>
                  <a:schemeClr val="dk2"/>
                </a:solidFill>
              </a:defRPr>
            </a:lvl6pPr>
            <a:lvl7pPr lvl="6" algn="r" rtl="0">
              <a:buNone/>
              <a:defRPr sz="2700">
                <a:solidFill>
                  <a:schemeClr val="dk2"/>
                </a:solidFill>
              </a:defRPr>
            </a:lvl7pPr>
            <a:lvl8pPr lvl="7" algn="r" rtl="0">
              <a:buNone/>
              <a:defRPr sz="2700">
                <a:solidFill>
                  <a:schemeClr val="dk2"/>
                </a:solidFill>
              </a:defRPr>
            </a:lvl8pPr>
            <a:lvl9pPr lvl="8" algn="r" rtl="0">
              <a:buNone/>
              <a:defRPr sz="2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●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○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■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●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●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5" r:id="rId2"/>
    <p:sldLayoutId id="2147483656" r:id="rId3"/>
    <p:sldLayoutId id="2147483657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art.dev/languag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>
            <a:spLocks noGrp="1"/>
          </p:cNvSpPr>
          <p:nvPr>
            <p:ph type="title"/>
          </p:nvPr>
        </p:nvSpPr>
        <p:spPr>
          <a:xfrm>
            <a:off x="2427924" y="4513800"/>
            <a:ext cx="14961173" cy="2031245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More on dart functions</a:t>
            </a:r>
            <a:endParaRPr dirty="0"/>
          </a:p>
        </p:txBody>
      </p:sp>
      <p:sp>
        <p:nvSpPr>
          <p:cNvPr id="121" name="Google Shape;121;p27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800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Yousef Fawzi</a:t>
            </a:r>
            <a:endParaRPr dirty="0"/>
          </a:p>
        </p:txBody>
      </p:sp>
      <p:sp>
        <p:nvSpPr>
          <p:cNvPr id="122" name="Google Shape;122;p27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collection methods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31392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Fold()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fold function, operates on an </a:t>
            </a:r>
            <a:r>
              <a:rPr lang="en-US" dirty="0" err="1"/>
              <a:t>iterable</a:t>
            </a:r>
            <a:r>
              <a:rPr lang="en-US" dirty="0"/>
              <a:t>, to return a single value most of the time, the first parameter is for the initial value, and the second parameter is basically the anonymous function</a:t>
            </a:r>
            <a:endParaRPr dirty="0"/>
          </a:p>
        </p:txBody>
      </p:sp>
      <p:sp>
        <p:nvSpPr>
          <p:cNvPr id="187" name="Google Shape;187;p36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methods </a:t>
            </a:r>
            <a:endParaRPr dirty="0"/>
          </a:p>
        </p:txBody>
      </p:sp>
      <p:sp>
        <p:nvSpPr>
          <p:cNvPr id="188" name="Google Shape;188;p36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Most common collection methods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r>
              <a:rPr lang="en-US" sz="3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words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3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'I'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'love'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3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techstream</a:t>
            </a:r>
            <a:r>
              <a:rPr lang="en-US" sz="3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'training'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'program!'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121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b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en-US" sz="3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fold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sz="3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mul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en-US" sz="3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fold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mul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mul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sentence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words</a:t>
            </a:r>
            <a:r>
              <a:rPr lang="en-US" sz="3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fold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''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sz="3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3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3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3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b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sentence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sum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mul</a:t>
            </a:r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40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 rtl="1" latinLnBrk="1"/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I love </a:t>
            </a:r>
            <a:r>
              <a:rPr lang="en-US" sz="4000" b="0" i="0" dirty="0" err="1">
                <a:solidFill>
                  <a:srgbClr val="3794FF"/>
                </a:solidFill>
                <a:effectLst/>
                <a:latin typeface="var(--vscode-repl-font-family)"/>
              </a:rPr>
              <a:t>techstream</a:t>
            </a:r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 training program!</a:t>
            </a:r>
          </a:p>
          <a:p>
            <a:pPr rtl="1" latinLnBrk="1"/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265 </a:t>
            </a:r>
          </a:p>
          <a:p>
            <a:pPr rtl="1" latinLnBrk="1"/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1006006003200</a:t>
            </a:r>
            <a:endParaRPr lang="en-US" sz="4000" b="0" i="0" u="sng" dirty="0">
              <a:solidFill>
                <a:srgbClr val="CCCCCC"/>
              </a:solidFill>
              <a:effectLst/>
              <a:latin typeface="var(--vscode-repl-font-family)"/>
            </a:endParaRPr>
          </a:p>
          <a:p>
            <a:pPr latinLnBrk="1"/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Exited.</a:t>
            </a:r>
            <a:endParaRPr lang="en-US" sz="4000" b="0" i="0" dirty="0">
              <a:solidFill>
                <a:srgbClr val="CCCCCC"/>
              </a:solidFill>
              <a:effectLst/>
              <a:latin typeface="var(--vscode-repl-font-family)"/>
            </a:endParaRPr>
          </a:p>
          <a:p>
            <a:endParaRPr lang="en-US" sz="3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645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8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methods </a:t>
            </a:r>
            <a:endParaRPr dirty="0"/>
          </a:p>
        </p:txBody>
      </p:sp>
      <p:sp>
        <p:nvSpPr>
          <p:cNvPr id="199" name="Google Shape;199;p38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46980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697176" lvl="0" indent="-67408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24"/>
              <a:buChar char="•"/>
            </a:pPr>
            <a:r>
              <a:rPr lang="en-US" sz="4906" dirty="0"/>
              <a:t>Sort, to list, take, skip</a:t>
            </a:r>
          </a:p>
          <a:p>
            <a:pPr marL="697176" lvl="0" indent="-67408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24"/>
              <a:buChar char="•"/>
            </a:pPr>
            <a:r>
              <a:rPr lang="en-US" sz="4906" dirty="0"/>
              <a:t>The sort function just does what it says, it sorts an </a:t>
            </a:r>
            <a:r>
              <a:rPr lang="en-US" sz="4906" dirty="0" err="1"/>
              <a:t>iterable</a:t>
            </a:r>
            <a:r>
              <a:rPr lang="en-US" sz="4906" dirty="0"/>
              <a:t> </a:t>
            </a:r>
          </a:p>
          <a:p>
            <a:pPr marL="697176" lvl="0" indent="-67408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24"/>
              <a:buChar char="•"/>
            </a:pPr>
            <a:r>
              <a:rPr lang="en-US" sz="4906" dirty="0"/>
              <a:t>The to list() function puts the values into a list</a:t>
            </a:r>
          </a:p>
          <a:p>
            <a:pPr marL="697176" lvl="0" indent="-67408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24"/>
              <a:buChar char="•"/>
            </a:pPr>
            <a:r>
              <a:rPr lang="en-US" sz="4906" dirty="0"/>
              <a:t>The take function, takes first n values from an </a:t>
            </a:r>
            <a:r>
              <a:rPr lang="en-US" sz="4906" dirty="0" err="1"/>
              <a:t>iterable</a:t>
            </a:r>
            <a:r>
              <a:rPr lang="en-US" sz="4906" dirty="0"/>
              <a:t> and returns it</a:t>
            </a:r>
          </a:p>
          <a:p>
            <a:pPr marL="697176" lvl="0" indent="-67408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24"/>
              <a:buChar char="•"/>
            </a:pPr>
            <a:r>
              <a:rPr lang="en-US" sz="4906" dirty="0"/>
              <a:t>The skip, just skips the first n values from an </a:t>
            </a:r>
            <a:r>
              <a:rPr lang="en-US" sz="4906" dirty="0" err="1"/>
              <a:t>iterable</a:t>
            </a:r>
            <a:r>
              <a:rPr lang="en-US" sz="4906" dirty="0"/>
              <a:t> and returns it</a:t>
            </a:r>
            <a:endParaRPr sz="4436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0" name="Google Shape;200;p38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Most common collection methods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69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420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sort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Ascending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"ascending: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sort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Descending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"descending: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"sara"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adel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aya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ibrahim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"peter"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evenList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%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"the even numbers in the list are: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evenList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firstThreeNames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names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take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"the first 3 names are: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firstThreeNames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remainingNames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names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skip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"the remaining names are: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remainingNames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28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 rtl="1" latinLnBrk="1"/>
            <a:r>
              <a:rPr lang="en-US" sz="2800" b="0" i="0" dirty="0">
                <a:solidFill>
                  <a:srgbClr val="3794FF"/>
                </a:solidFill>
                <a:effectLst/>
                <a:latin typeface="var(--vscode-repl-font-family)"/>
              </a:rPr>
              <a:t>ascending: [1, 3, 5, 5, 7, 9, 69, 70, 100, 420] </a:t>
            </a:r>
            <a:endParaRPr lang="en-US" sz="2800" b="0" i="0" u="sng" dirty="0">
              <a:solidFill>
                <a:srgbClr val="CCCCCC"/>
              </a:solidFill>
              <a:effectLst/>
              <a:latin typeface="var(--vscode-repl-font-family)"/>
            </a:endParaRPr>
          </a:p>
          <a:p>
            <a:pPr latinLnBrk="1"/>
            <a:r>
              <a:rPr lang="en-US" sz="2800" b="0" i="0" dirty="0">
                <a:solidFill>
                  <a:srgbClr val="3794FF"/>
                </a:solidFill>
                <a:effectLst/>
                <a:latin typeface="var(--vscode-repl-font-family)"/>
              </a:rPr>
              <a:t>descending: [420, 100, 70, 69, 9, 7, 5, 5, 3, 1]</a:t>
            </a:r>
          </a:p>
          <a:p>
            <a:pPr latinLnBrk="1"/>
            <a:r>
              <a:rPr lang="en-US" sz="2800" b="0" i="0" dirty="0">
                <a:solidFill>
                  <a:srgbClr val="3794FF"/>
                </a:solidFill>
                <a:effectLst/>
                <a:latin typeface="var(--vscode-repl-font-family)"/>
              </a:rPr>
              <a:t>the even numbers in the list are: [420, 100, 70] </a:t>
            </a:r>
          </a:p>
          <a:p>
            <a:pPr latinLnBrk="1"/>
            <a:r>
              <a:rPr lang="en-US" sz="2800" b="0" i="0" dirty="0">
                <a:solidFill>
                  <a:srgbClr val="3794FF"/>
                </a:solidFill>
                <a:effectLst/>
                <a:latin typeface="var(--vscode-repl-font-family)"/>
              </a:rPr>
              <a:t>the first 3 names are: [sara, </a:t>
            </a:r>
            <a:r>
              <a:rPr lang="en-US" sz="2800" b="0" i="0" dirty="0" err="1">
                <a:solidFill>
                  <a:srgbClr val="3794FF"/>
                </a:solidFill>
                <a:effectLst/>
                <a:latin typeface="var(--vscode-repl-font-family)"/>
              </a:rPr>
              <a:t>adel</a:t>
            </a:r>
            <a:r>
              <a:rPr lang="en-US" sz="2800" b="0" i="0" dirty="0">
                <a:solidFill>
                  <a:srgbClr val="3794FF"/>
                </a:solidFill>
                <a:effectLst/>
                <a:latin typeface="var(--vscode-repl-font-family)"/>
              </a:rPr>
              <a:t>, </a:t>
            </a:r>
            <a:r>
              <a:rPr lang="en-US" sz="2800" b="0" i="0" dirty="0" err="1">
                <a:solidFill>
                  <a:srgbClr val="3794FF"/>
                </a:solidFill>
                <a:effectLst/>
                <a:latin typeface="var(--vscode-repl-font-family)"/>
              </a:rPr>
              <a:t>aya</a:t>
            </a:r>
            <a:r>
              <a:rPr lang="en-US" sz="2800" b="0" i="0" dirty="0">
                <a:solidFill>
                  <a:srgbClr val="3794FF"/>
                </a:solidFill>
                <a:effectLst/>
                <a:latin typeface="var(--vscode-repl-font-family)"/>
              </a:rPr>
              <a:t>] </a:t>
            </a:r>
          </a:p>
          <a:p>
            <a:pPr latinLnBrk="1"/>
            <a:r>
              <a:rPr lang="en-US" sz="2800" b="0" i="0" dirty="0">
                <a:solidFill>
                  <a:srgbClr val="3794FF"/>
                </a:solidFill>
                <a:effectLst/>
                <a:latin typeface="var(--vscode-repl-font-family)"/>
              </a:rPr>
              <a:t>the remaining names are: [</a:t>
            </a:r>
            <a:r>
              <a:rPr lang="en-US" sz="2800" b="0" i="0" dirty="0" err="1">
                <a:solidFill>
                  <a:srgbClr val="3794FF"/>
                </a:solidFill>
                <a:effectLst/>
                <a:latin typeface="var(--vscode-repl-font-family)"/>
              </a:rPr>
              <a:t>ibrahim</a:t>
            </a:r>
            <a:r>
              <a:rPr lang="en-US" sz="2800" b="0" i="0" dirty="0">
                <a:solidFill>
                  <a:srgbClr val="3794FF"/>
                </a:solidFill>
                <a:effectLst/>
                <a:latin typeface="var(--vscode-repl-font-family)"/>
              </a:rPr>
              <a:t>, peter]</a:t>
            </a:r>
            <a:endParaRPr lang="en-US" sz="2800" b="0" i="0" dirty="0">
              <a:solidFill>
                <a:srgbClr val="CCCCCC"/>
              </a:solidFill>
              <a:effectLst/>
              <a:latin typeface="var(--vscode-repl-font-family)"/>
            </a:endParaRPr>
          </a:p>
          <a:p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759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9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methods</a:t>
            </a:r>
            <a:endParaRPr dirty="0"/>
          </a:p>
        </p:txBody>
      </p:sp>
      <p:sp>
        <p:nvSpPr>
          <p:cNvPr id="206" name="Google Shape;206;p39"/>
          <p:cNvSpPr txBox="1">
            <a:spLocks noGrp="1"/>
          </p:cNvSpPr>
          <p:nvPr>
            <p:ph type="body" idx="1"/>
          </p:nvPr>
        </p:nvSpPr>
        <p:spPr>
          <a:xfrm>
            <a:off x="1203350" y="4079650"/>
            <a:ext cx="21906300" cy="39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697176" lvl="0" indent="-67408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24"/>
              <a:buChar char="•"/>
            </a:pPr>
            <a:r>
              <a:rPr lang="en-US" sz="4906" dirty="0"/>
              <a:t>Indexes, joining, clearing, inserting and removing in an </a:t>
            </a:r>
            <a:r>
              <a:rPr lang="en-US" sz="4906" dirty="0" err="1"/>
              <a:t>iterable</a:t>
            </a:r>
            <a:endParaRPr lang="en-US" sz="4906" dirty="0"/>
          </a:p>
          <a:p>
            <a:pPr marL="697176" lvl="0" indent="-67408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24"/>
              <a:buChar char="•"/>
            </a:pPr>
            <a:r>
              <a:rPr lang="en-US" sz="4906" dirty="0"/>
              <a:t>One of the most basic operations on </a:t>
            </a:r>
            <a:r>
              <a:rPr lang="en-US" sz="4906" dirty="0" err="1"/>
              <a:t>iterables</a:t>
            </a:r>
            <a:r>
              <a:rPr lang="en-US" sz="4906" dirty="0"/>
              <a:t>, that you will definitely use in your flutter project, the next code snippet is well commented, and you may skip this slide</a:t>
            </a:r>
            <a:endParaRPr sz="4436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" name="Google Shape;207;p39"/>
          <p:cNvSpPr txBox="1">
            <a:spLocks noGrp="1"/>
          </p:cNvSpPr>
          <p:nvPr>
            <p:ph type="subTitle" idx="2"/>
          </p:nvPr>
        </p:nvSpPr>
        <p:spPr>
          <a:xfrm>
            <a:off x="1095650" y="3035275"/>
            <a:ext cx="220140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Most common collection methods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69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420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ana_leh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ana_ezzay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ana_emta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ana_gamed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"ana"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love flutter"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b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indexOf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//returns the first </a:t>
            </a:r>
            <a:r>
              <a:rPr lang="en-US" sz="2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occurence</a:t>
            </a:r>
            <a:r>
              <a:rPr lang="en-US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of 1 in the list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lastindex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lastIndexOf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//returns the last </a:t>
            </a:r>
            <a:r>
              <a:rPr lang="en-US" sz="2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occurence</a:t>
            </a:r>
            <a:r>
              <a:rPr lang="en-US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of 1 in the list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lastindex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commaSeparated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join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commaSeparated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//return the list comma separated as a string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US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//clear the list, now the list is empty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ana_leh</a:t>
            </a:r>
            <a:r>
              <a:rPr lang="en-US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'take a break'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//insert the value into some position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ana_leh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ana_leh</a:t>
            </a:r>
            <a:r>
              <a:rPr lang="en-US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insertAll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hate flutter'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love deep learning'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]); </a:t>
            </a:r>
            <a:r>
              <a:rPr lang="en-US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//insert multiple values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ana_leh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ana_leh</a:t>
            </a:r>
            <a:r>
              <a:rPr lang="en-US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'take a break'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ana_leh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ana_leh</a:t>
            </a:r>
            <a:r>
              <a:rPr lang="en-US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removeWhere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task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task</a:t>
            </a:r>
            <a:r>
              <a:rPr lang="en-US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startsWith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'ana'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)); </a:t>
            </a:r>
            <a:r>
              <a:rPr lang="en-US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//remove on condition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ana_leh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4EF9DD-3EB3-BB86-CACF-989445DB9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8932" y="3190381"/>
            <a:ext cx="9245704" cy="366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816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>
            <a:spLocks noGrp="1"/>
          </p:cNvSpPr>
          <p:nvPr>
            <p:ph type="title"/>
          </p:nvPr>
        </p:nvSpPr>
        <p:spPr>
          <a:xfrm>
            <a:off x="4831575" y="4041275"/>
            <a:ext cx="14571300" cy="2800686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that’s it! I hope you learned something new!</a:t>
            </a:r>
            <a:endParaRPr dirty="0"/>
          </a:p>
        </p:txBody>
      </p:sp>
      <p:sp>
        <p:nvSpPr>
          <p:cNvPr id="277" name="Google Shape;277;p48"/>
          <p:cNvSpPr txBox="1">
            <a:spLocks noGrp="1"/>
          </p:cNvSpPr>
          <p:nvPr>
            <p:ph type="subTitle" idx="1"/>
          </p:nvPr>
        </p:nvSpPr>
        <p:spPr>
          <a:xfrm>
            <a:off x="5068350" y="8709628"/>
            <a:ext cx="148587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-"/>
            </a:pPr>
            <a:r>
              <a:rPr lang="en-US" dirty="0"/>
              <a:t>My </a:t>
            </a:r>
            <a:r>
              <a:rPr lang="en-US" dirty="0" err="1"/>
              <a:t>github</a:t>
            </a:r>
            <a:r>
              <a:rPr lang="en-US" dirty="0"/>
              <a:t>:</a:t>
            </a:r>
            <a:endParaRPr dirty="0"/>
          </a:p>
        </p:txBody>
      </p:sp>
      <p:sp>
        <p:nvSpPr>
          <p:cNvPr id="2" name="Google Shape;276;p48">
            <a:extLst>
              <a:ext uri="{FF2B5EF4-FFF2-40B4-BE49-F238E27FC236}">
                <a16:creationId xmlns:a16="http://schemas.microsoft.com/office/drawing/2014/main" id="{605CBF79-0926-4CE0-1EAA-E2D11DEBAB3D}"/>
              </a:ext>
            </a:extLst>
          </p:cNvPr>
          <p:cNvSpPr txBox="1">
            <a:spLocks/>
          </p:cNvSpPr>
          <p:nvPr/>
        </p:nvSpPr>
        <p:spPr>
          <a:xfrm>
            <a:off x="5866710" y="9635128"/>
            <a:ext cx="14571300" cy="1107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Google Sans"/>
              <a:buNone/>
              <a:defRPr sz="75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dirty="0"/>
              <a:t>https://github.com/Losif01/</a:t>
            </a:r>
          </a:p>
        </p:txBody>
      </p:sp>
      <p:pic>
        <p:nvPicPr>
          <p:cNvPr id="3" name="Google Shape;1007;p65" descr="Google Shape;594;p28">
            <a:extLst>
              <a:ext uri="{FF2B5EF4-FFF2-40B4-BE49-F238E27FC236}">
                <a16:creationId xmlns:a16="http://schemas.microsoft.com/office/drawing/2014/main" id="{CAEDA3C0-0BC2-1324-D069-88004A26B98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9" r="59"/>
          <a:stretch/>
        </p:blipFill>
        <p:spPr>
          <a:xfrm>
            <a:off x="5068350" y="9590267"/>
            <a:ext cx="979535" cy="97953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76;p48">
            <a:extLst>
              <a:ext uri="{FF2B5EF4-FFF2-40B4-BE49-F238E27FC236}">
                <a16:creationId xmlns:a16="http://schemas.microsoft.com/office/drawing/2014/main" id="{B26D6548-83D5-9E6C-2A6F-8BF4366674BB}"/>
              </a:ext>
            </a:extLst>
          </p:cNvPr>
          <p:cNvSpPr txBox="1">
            <a:spLocks/>
          </p:cNvSpPr>
          <p:nvPr/>
        </p:nvSpPr>
        <p:spPr>
          <a:xfrm>
            <a:off x="5073740" y="6834442"/>
            <a:ext cx="14571300" cy="2339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Google Sans"/>
              <a:buNone/>
              <a:defRPr sz="75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dirty="0"/>
              <a:t>Dart documentation (and source):</a:t>
            </a:r>
          </a:p>
          <a:p>
            <a:pPr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dirty="0">
                <a:hlinkClick r:id="rId4"/>
              </a:rPr>
              <a:t>https://dart.dev/language</a:t>
            </a:r>
            <a:endParaRPr lang="en-US" sz="4000" dirty="0"/>
          </a:p>
          <a:p>
            <a:pPr>
              <a:buClr>
                <a:schemeClr val="dk1"/>
              </a:buClr>
              <a:buSzPts val="1100"/>
              <a:buFont typeface="Arial"/>
              <a:buNone/>
            </a:pPr>
            <a:endParaRPr lang="en-US"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Boo!</a:t>
            </a:r>
            <a:endParaRPr dirty="0"/>
          </a:p>
        </p:txBody>
      </p:sp>
      <p:sp>
        <p:nvSpPr>
          <p:cNvPr id="152" name="Google Shape;152;p31"/>
          <p:cNvSpPr txBox="1">
            <a:spLocks noGrp="1"/>
          </p:cNvSpPr>
          <p:nvPr>
            <p:ph type="subTitle" idx="1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Anonymous functions in dart</a:t>
            </a:r>
            <a:endParaRPr dirty="0"/>
          </a:p>
        </p:txBody>
      </p:sp>
      <p:sp>
        <p:nvSpPr>
          <p:cNvPr id="153" name="Google Shape;153;p31"/>
          <p:cNvSpPr txBox="1">
            <a:spLocks noGrp="1"/>
          </p:cNvSpPr>
          <p:nvPr>
            <p:ph type="body" idx="2"/>
          </p:nvPr>
        </p:nvSpPr>
        <p:spPr>
          <a:xfrm>
            <a:off x="2477575" y="6102575"/>
            <a:ext cx="15843300" cy="60939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An anonymous function is a function that has no name, but has a body, often referred to in other programming language also as a lambda function, like in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python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tx1"/>
                </a:solidFill>
              </a:rPr>
              <a:t>Syntax: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0070C0"/>
                </a:solidFill>
              </a:rPr>
              <a:t>(</a:t>
            </a:r>
            <a:r>
              <a:rPr lang="en-US" dirty="0" err="1">
                <a:solidFill>
                  <a:schemeClr val="bg2"/>
                </a:solidFill>
              </a:rPr>
              <a:t>parameter_list</a:t>
            </a:r>
            <a:r>
              <a:rPr lang="en-US" dirty="0">
                <a:solidFill>
                  <a:srgbClr val="0070C0"/>
                </a:solidFill>
              </a:rPr>
              <a:t>)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{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00B0F0"/>
                </a:solidFill>
              </a:rPr>
              <a:t>Statement(s)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}</a:t>
            </a:r>
            <a:endParaRPr dirty="0">
              <a:solidFill>
                <a:schemeClr val="tx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r>
              <a:rPr lang="en-US" sz="4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4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"Mona"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"Ahmed"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"Adel"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"Peter"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4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4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Techstream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– anonymous function!"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4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4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4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4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4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sz="4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4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indexOf</a:t>
            </a:r>
            <a:r>
              <a:rPr lang="en-US" sz="4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4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4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)}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sz="4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4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});</a:t>
            </a:r>
          </a:p>
          <a:p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40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en-US" sz="4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//output</a:t>
            </a:r>
            <a:endParaRPr lang="en-US" sz="4000" b="0" dirty="0">
              <a:solidFill>
                <a:schemeClr val="accent6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rtl="1" latinLnBrk="1"/>
            <a:r>
              <a:rPr lang="en-US" sz="4000" b="0" i="0" dirty="0" err="1">
                <a:solidFill>
                  <a:srgbClr val="3794FF"/>
                </a:solidFill>
                <a:effectLst/>
                <a:latin typeface="var(--vscode-repl-font-family)"/>
              </a:rPr>
              <a:t>Techstream</a:t>
            </a:r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 – anonymous function! </a:t>
            </a:r>
            <a:endParaRPr lang="en-US" sz="4000" b="0" i="0" u="sng" dirty="0">
              <a:solidFill>
                <a:srgbClr val="CCCCCC"/>
              </a:solidFill>
              <a:effectLst/>
              <a:latin typeface="var(--vscode-repl-font-family)"/>
            </a:endParaRPr>
          </a:p>
          <a:p>
            <a:pPr rtl="1" latinLnBrk="1"/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0 : Mona </a:t>
            </a:r>
          </a:p>
          <a:p>
            <a:pPr rtl="1" latinLnBrk="1"/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1 : Ahmed </a:t>
            </a:r>
          </a:p>
          <a:p>
            <a:pPr rtl="1" latinLnBrk="1"/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2 : Adel </a:t>
            </a:r>
          </a:p>
          <a:p>
            <a:pPr rtl="1" latinLnBrk="1"/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3 : Peter </a:t>
            </a:r>
            <a:endParaRPr lang="en-US" sz="4000" b="0" i="0" u="sng" dirty="0">
              <a:solidFill>
                <a:srgbClr val="CCCCCC"/>
              </a:solidFill>
              <a:effectLst/>
              <a:latin typeface="var(--vscode-repl-font-family)"/>
            </a:endParaRPr>
          </a:p>
          <a:p>
            <a:pPr latinLnBrk="1"/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Exited.</a:t>
            </a:r>
            <a:endParaRPr lang="en-US" sz="4000" b="0" i="0" dirty="0">
              <a:solidFill>
                <a:srgbClr val="CCCCCC"/>
              </a:solidFill>
              <a:effectLst/>
              <a:latin typeface="var(--vscode-repl-font-family)"/>
            </a:endParaRPr>
          </a:p>
          <a:p>
            <a:endParaRPr lang="en-U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Most common collection functions</a:t>
            </a:r>
            <a:endParaRPr dirty="0"/>
          </a:p>
        </p:txBody>
      </p:sp>
      <p:sp>
        <p:nvSpPr>
          <p:cNvPr id="166" name="Google Shape;166;p33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3877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676C72"/>
                </a:solidFill>
              </a:rPr>
              <a:t>How to check if a list is empty or not? We use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676C72"/>
                </a:solidFill>
              </a:rPr>
              <a:t>The .</a:t>
            </a:r>
            <a:r>
              <a:rPr lang="en-US" dirty="0" err="1">
                <a:solidFill>
                  <a:srgbClr val="676C72"/>
                </a:solidFill>
              </a:rPr>
              <a:t>isEmpty</a:t>
            </a:r>
            <a:r>
              <a:rPr lang="en-US" dirty="0">
                <a:solidFill>
                  <a:srgbClr val="676C72"/>
                </a:solidFill>
              </a:rPr>
              <a:t>() to check a list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676C72"/>
                </a:solidFill>
              </a:rPr>
              <a:t>If a list is empty, it returns True, if not, it returns False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676C72"/>
                </a:solidFill>
              </a:rPr>
              <a:t>Note that .</a:t>
            </a:r>
            <a:r>
              <a:rPr lang="en-US" dirty="0" err="1">
                <a:solidFill>
                  <a:srgbClr val="676C72"/>
                </a:solidFill>
              </a:rPr>
              <a:t>isNotEmpty</a:t>
            </a:r>
            <a:r>
              <a:rPr lang="en-US" dirty="0">
                <a:solidFill>
                  <a:srgbClr val="676C72"/>
                </a:solidFill>
              </a:rPr>
              <a:t>() is the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opposite</a:t>
            </a:r>
            <a:endParaRPr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p33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methods 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r>
              <a:rPr lang="en-US" sz="4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4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coffees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[];</a:t>
            </a:r>
          </a:p>
          <a:p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4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teas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4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'green'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'black'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'chamomile'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4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'earl grey'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4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4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coffees</a:t>
            </a:r>
            <a:r>
              <a:rPr lang="en-US" sz="4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isEmpty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4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4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teas</a:t>
            </a:r>
            <a:r>
              <a:rPr lang="en-US" sz="4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4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isNotEmpty</a:t>
            </a:r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4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4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//output:</a:t>
            </a:r>
            <a:endParaRPr lang="en-U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rtl="1" latinLnBrk="1"/>
            <a:r>
              <a:rPr lang="en-US" sz="4000" dirty="0">
                <a:solidFill>
                  <a:srgbClr val="3794FF"/>
                </a:solidFill>
                <a:latin typeface="var(--vscode-repl-font-family)"/>
              </a:rPr>
              <a:t>t</a:t>
            </a:r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rue</a:t>
            </a:r>
          </a:p>
          <a:p>
            <a:pPr rtl="1" latinLnBrk="1"/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true </a:t>
            </a:r>
            <a:endParaRPr lang="en-US" sz="4000" b="0" i="0" u="sng" dirty="0">
              <a:solidFill>
                <a:srgbClr val="CCCCCC"/>
              </a:solidFill>
              <a:effectLst/>
              <a:latin typeface="var(--vscode-repl-font-family)"/>
            </a:endParaRPr>
          </a:p>
          <a:p>
            <a:pPr latinLnBrk="1"/>
            <a:r>
              <a:rPr lang="en-US" sz="4000" b="0" i="0" dirty="0">
                <a:solidFill>
                  <a:srgbClr val="3794FF"/>
                </a:solidFill>
                <a:effectLst/>
                <a:latin typeface="var(--vscode-repl-font-family)"/>
              </a:rPr>
              <a:t>Exited.</a:t>
            </a:r>
            <a:endParaRPr lang="en-US" sz="4000" b="0" i="0" dirty="0">
              <a:solidFill>
                <a:srgbClr val="CCCCCC"/>
              </a:solidFill>
              <a:effectLst/>
              <a:latin typeface="var(--vscode-repl-font-family)"/>
            </a:endParaRPr>
          </a:p>
          <a:p>
            <a:endParaRPr lang="en-US" sz="4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25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4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Most common collection functions</a:t>
            </a:r>
            <a:endParaRPr dirty="0"/>
          </a:p>
        </p:txBody>
      </p:sp>
      <p:sp>
        <p:nvSpPr>
          <p:cNvPr id="173" name="Google Shape;173;p34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75712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Where, any, every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Where searches for a value you specify, and returns the value.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Any is the equivalent of “or” function, if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one element </a:t>
            </a:r>
            <a:r>
              <a:rPr lang="en-US" dirty="0"/>
              <a:t>satisfies the condition, it returns true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dirty="0"/>
              <a:t>every is the equivalent of “and” function, if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ALL elements </a:t>
            </a:r>
            <a:r>
              <a:rPr lang="en-US" dirty="0"/>
              <a:t>satisfy the condition, it returns true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4" name="Google Shape;174;p34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methods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teas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'green'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'black'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'chamomile'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'earl grey'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Chamomile is not caffeinated.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isDecaffeinated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teaName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teaName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'chamomile'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Use where() to find only the items that return true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from the provided function.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Use any() to check whether at least one item in the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collection satisfies a condition.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teas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any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isDecaffeinated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b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Use every() to check whether all the items in a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collection satisfy a condition.</a:t>
            </a:r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sz="2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teas</a:t>
            </a:r>
            <a:r>
              <a:rPr lang="en-US" sz="28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every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isDecaffeinated</a:t>
            </a:r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r>
              <a:rPr lang="en-US" sz="2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2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//output:</a:t>
            </a:r>
          </a:p>
          <a:p>
            <a:pPr latinLnBrk="0"/>
            <a:r>
              <a:rPr lang="en-US" sz="2800" dirty="0">
                <a:solidFill>
                  <a:srgbClr val="3794FF"/>
                </a:solidFill>
                <a:latin typeface="Consolas" panose="020B0609020204030204" pitchFamily="49" charset="0"/>
              </a:rPr>
              <a:t>t</a:t>
            </a:r>
            <a:r>
              <a:rPr lang="en-US" sz="2800" b="0" i="0" dirty="0">
                <a:solidFill>
                  <a:srgbClr val="3794FF"/>
                </a:solidFill>
                <a:effectLst/>
                <a:latin typeface="Consolas" panose="020B0609020204030204" pitchFamily="49" charset="0"/>
              </a:rPr>
              <a:t>rue</a:t>
            </a:r>
            <a:endParaRPr lang="en-US" sz="2800" i="0" dirty="0">
              <a:solidFill>
                <a:srgbClr val="6A9955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3794FF"/>
                </a:solidFill>
                <a:latin typeface="Consolas" panose="020B0609020204030204" pitchFamily="49" charset="0"/>
              </a:rPr>
              <a:t>t</a:t>
            </a:r>
            <a:r>
              <a:rPr lang="en-US" sz="2800" b="0" i="0" dirty="0">
                <a:solidFill>
                  <a:srgbClr val="3794FF"/>
                </a:solidFill>
                <a:effectLst/>
                <a:latin typeface="Consolas" panose="020B0609020204030204" pitchFamily="49" charset="0"/>
              </a:rPr>
              <a:t>rue</a:t>
            </a:r>
            <a:endParaRPr lang="en-US" sz="2800" i="0" dirty="0">
              <a:solidFill>
                <a:srgbClr val="6A9955"/>
              </a:solidFill>
              <a:latin typeface="Consolas" panose="020B0609020204030204" pitchFamily="49" charset="0"/>
            </a:endParaRPr>
          </a:p>
          <a:p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062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5"/>
          <p:cNvSpPr txBox="1">
            <a:spLocks noGrp="1"/>
          </p:cNvSpPr>
          <p:nvPr>
            <p:ph type="subTitle" idx="1"/>
          </p:nvPr>
        </p:nvSpPr>
        <p:spPr>
          <a:xfrm>
            <a:off x="1095650" y="3035275"/>
            <a:ext cx="220140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Most common collection functions</a:t>
            </a:r>
            <a:endParaRPr dirty="0"/>
          </a:p>
        </p:txBody>
      </p:sp>
      <p:sp>
        <p:nvSpPr>
          <p:cNvPr id="180" name="Google Shape;180;p35"/>
          <p:cNvSpPr txBox="1">
            <a:spLocks noGrp="1"/>
          </p:cNvSpPr>
          <p:nvPr>
            <p:ph type="body" idx="2"/>
          </p:nvPr>
        </p:nvSpPr>
        <p:spPr>
          <a:xfrm>
            <a:off x="1203350" y="4079650"/>
            <a:ext cx="21906300" cy="16619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map function, applies either a named function you made, or built-in, or anonymous functions of your choice to an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iterable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i.e. lists, tuples, strings…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81" name="Google Shape;181;p35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1926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Common methods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r>
              <a:rPr lang="en-US" sz="3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3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3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3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3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US" sz="3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doubledNumbers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numbers</a:t>
            </a:r>
            <a:r>
              <a:rPr lang="en-US" sz="3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sz="3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3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3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3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doubledNumbers</a:t>
            </a:r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sz="3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//output:</a:t>
            </a:r>
          </a:p>
          <a:p>
            <a:r>
              <a:rPr lang="en-US" sz="3600" b="0" i="0" dirty="0">
                <a:solidFill>
                  <a:srgbClr val="3794FF"/>
                </a:solidFill>
                <a:effectLst/>
                <a:latin typeface="Consolas" panose="020B0609020204030204" pitchFamily="49" charset="0"/>
              </a:rPr>
              <a:t>[2, 4, 16, 8, 10]</a:t>
            </a:r>
            <a:endParaRPr lang="en-US" sz="3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3556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04040"/>
      </a:dk1>
      <a:lt1>
        <a:srgbClr val="FFFFFF"/>
      </a:lt1>
      <a:dk2>
        <a:srgbClr val="676C72"/>
      </a:dk2>
      <a:lt2>
        <a:srgbClr val="F9F9F9"/>
      </a:lt2>
      <a:accent1>
        <a:srgbClr val="4285F4"/>
      </a:accent1>
      <a:accent2>
        <a:srgbClr val="FBBC04"/>
      </a:accent2>
      <a:accent3>
        <a:srgbClr val="E84435"/>
      </a:accent3>
      <a:accent4>
        <a:srgbClr val="0F9D58"/>
      </a:accent4>
      <a:accent5>
        <a:srgbClr val="FFCDD2"/>
      </a:accent5>
      <a:accent6>
        <a:srgbClr val="C8E6C9"/>
      </a:accent6>
      <a:hlink>
        <a:srgbClr val="BBD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1384</Words>
  <Application>Microsoft Office PowerPoint</Application>
  <PresentationFormat>Custom</PresentationFormat>
  <Paragraphs>153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Consolas</vt:lpstr>
      <vt:lpstr>Open Sans Light</vt:lpstr>
      <vt:lpstr>Helvetica Neue</vt:lpstr>
      <vt:lpstr>var(--vscode-repl-font-family)</vt:lpstr>
      <vt:lpstr>Arial</vt:lpstr>
      <vt:lpstr>Roboto Mono</vt:lpstr>
      <vt:lpstr>Google Sans</vt:lpstr>
      <vt:lpstr>Simple Light</vt:lpstr>
      <vt:lpstr>More on dart functions</vt:lpstr>
      <vt:lpstr>Boo!</vt:lpstr>
      <vt:lpstr>PowerPoint Presentation</vt:lpstr>
      <vt:lpstr>Common methods </vt:lpstr>
      <vt:lpstr>PowerPoint Presentation</vt:lpstr>
      <vt:lpstr>Common methods</vt:lpstr>
      <vt:lpstr>PowerPoint Presentation</vt:lpstr>
      <vt:lpstr>Common methods</vt:lpstr>
      <vt:lpstr>PowerPoint Presentation</vt:lpstr>
      <vt:lpstr>Common methods </vt:lpstr>
      <vt:lpstr>PowerPoint Presentation</vt:lpstr>
      <vt:lpstr>Common methods </vt:lpstr>
      <vt:lpstr>PowerPoint Presentation</vt:lpstr>
      <vt:lpstr>Common methods</vt:lpstr>
      <vt:lpstr>PowerPoint Presentation</vt:lpstr>
      <vt:lpstr>that’s it! I hope you learned something new!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Youssef Fawzy</cp:lastModifiedBy>
  <cp:revision>2</cp:revision>
  <dcterms:modified xsi:type="dcterms:W3CDTF">2024-06-30T16:21:19Z</dcterms:modified>
</cp:coreProperties>
</file>